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542" autoAdjust="0"/>
  </p:normalViewPr>
  <p:slideViewPr>
    <p:cSldViewPr>
      <p:cViewPr varScale="1">
        <p:scale>
          <a:sx n="61" d="100"/>
          <a:sy n="61" d="100"/>
        </p:scale>
        <p:origin x="75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406A39-2453-4E3B-8764-4FE6EE0B675B}" type="datetimeFigureOut">
              <a:rPr lang="en-US" smtClean="0"/>
              <a:t>1/22/2018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F8A365-F0EE-437A-A9C5-AC912357C64C}" type="slidenum">
              <a:rPr lang="en-US" smtClean="0"/>
              <a:t>‹#›</a:t>
            </a:fld>
            <a:endParaRPr lang="en-US" dirty="0"/>
          </a:p>
        </p:txBody>
      </p:sp>
    </p:spTree>
    <p:extLst>
      <p:ext uri="{BB962C8B-B14F-4D97-AF65-F5344CB8AC3E}">
        <p14:creationId xmlns:p14="http://schemas.microsoft.com/office/powerpoint/2010/main" val="3608675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evolution in the development of a child from preschool to elementary school entails a crucial period in that the education programs offered are valuable interventions that focus on helping them through adequate readiness preparation (Herman, 2012). Some of the educational programs offered target children with special needs while others focus on all the children. Nonetheless, regardless of the target population, it is important to understand the benefits and effects of early childhood education programs aimed at helping children to shift from preschool learning to formal schools and the necessary level of quality for reaping them (Herman, 2012).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3F8A365-F0EE-437A-A9C5-AC912357C64C}" type="slidenum">
              <a:rPr lang="en-US" smtClean="0"/>
              <a:t>2</a:t>
            </a:fld>
            <a:endParaRPr lang="en-US" dirty="0"/>
          </a:p>
        </p:txBody>
      </p:sp>
    </p:spTree>
    <p:extLst>
      <p:ext uri="{BB962C8B-B14F-4D97-AF65-F5344CB8AC3E}">
        <p14:creationId xmlns:p14="http://schemas.microsoft.com/office/powerpoint/2010/main" val="3345742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Preschool programs entail firm</a:t>
            </a:r>
            <a:r>
              <a:rPr lang="en-US" baseline="0" dirty="0" smtClean="0"/>
              <a:t> strategies comprising of recurrent activities that focus on providing care and education to children prior to joining formal schools (Rosemary, 2017). These programs are developed with the main purpose of providing education to children but they are also applied in the provision of care while parents or families attend to other duties such as work, school, among others. Most importantly, the advantages available for children in each family setting vary significantly. These advantages as well as disadvantages occur as a result of factors such as the socioeconomic  status of the parents which is primarily reliant of their employment, education, wealth, just to mention a few (Herman, 2012). Additionally, variations in the emergent literacy skills among children after entry into formal schools may be associated with the types of programs they experienced at the preschool level.</a:t>
            </a:r>
            <a:endParaRPr lang="en-US" dirty="0"/>
          </a:p>
        </p:txBody>
      </p:sp>
      <p:sp>
        <p:nvSpPr>
          <p:cNvPr id="4" name="Slide Number Placeholder 3"/>
          <p:cNvSpPr>
            <a:spLocks noGrp="1"/>
          </p:cNvSpPr>
          <p:nvPr>
            <p:ph type="sldNum" sz="quarter" idx="10"/>
          </p:nvPr>
        </p:nvSpPr>
        <p:spPr/>
        <p:txBody>
          <a:bodyPr/>
          <a:lstStyle/>
          <a:p>
            <a:fld id="{93F8A365-F0EE-437A-A9C5-AC912357C64C}" type="slidenum">
              <a:rPr lang="en-US" smtClean="0"/>
              <a:t>3</a:t>
            </a:fld>
            <a:endParaRPr lang="en-US" dirty="0"/>
          </a:p>
        </p:txBody>
      </p:sp>
    </p:spTree>
    <p:extLst>
      <p:ext uri="{BB962C8B-B14F-4D97-AF65-F5344CB8AC3E}">
        <p14:creationId xmlns:p14="http://schemas.microsoft.com/office/powerpoint/2010/main" val="1719085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According to research,</a:t>
            </a:r>
            <a:r>
              <a:rPr lang="en-US" baseline="0" dirty="0" smtClean="0"/>
              <a:t> the acquisition of skills in reading and writing at an early age entails fundamental indicators to success later in life in becoming fluent readers which plays a significant role in academic achievement in formal schools (Rosemary, 2017). Nevertheless, trends in the society may affect the child’s development and their acquisition of necessary skills. For instance, the recent use of slang, code names and short-form words may affect the child’s preschool readiness through deteriorating their vocabulary. Additionally, social issues such as poverty, impoverished conditions, broken families, just to mention a few may affect the child’s ability to acquire the necessary skills required to prepare them prior to joining formal schools. Research further indicates that lack of acquisition of proper skills during the preschools readiness period may interfere with the child’s development in future (Herman, 2012).  </a:t>
            </a:r>
            <a:endParaRPr lang="en-US" dirty="0"/>
          </a:p>
        </p:txBody>
      </p:sp>
      <p:sp>
        <p:nvSpPr>
          <p:cNvPr id="4" name="Slide Number Placeholder 3"/>
          <p:cNvSpPr>
            <a:spLocks noGrp="1"/>
          </p:cNvSpPr>
          <p:nvPr>
            <p:ph type="sldNum" sz="quarter" idx="10"/>
          </p:nvPr>
        </p:nvSpPr>
        <p:spPr/>
        <p:txBody>
          <a:bodyPr/>
          <a:lstStyle/>
          <a:p>
            <a:fld id="{93F8A365-F0EE-437A-A9C5-AC912357C64C}" type="slidenum">
              <a:rPr lang="en-US" smtClean="0"/>
              <a:t>4</a:t>
            </a:fld>
            <a:endParaRPr lang="en-US" dirty="0"/>
          </a:p>
        </p:txBody>
      </p:sp>
    </p:spTree>
    <p:extLst>
      <p:ext uri="{BB962C8B-B14F-4D97-AF65-F5344CB8AC3E}">
        <p14:creationId xmlns:p14="http://schemas.microsoft.com/office/powerpoint/2010/main" val="108347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To address the future</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effects</a:t>
            </a:r>
            <a:r>
              <a:rPr lang="en-US" sz="1200" baseline="0" dirty="0" smtClean="0">
                <a:latin typeface="Times New Roman" pitchFamily="18" charset="0"/>
                <a:cs typeface="Times New Roman" pitchFamily="18" charset="0"/>
              </a:rPr>
              <a:t> likely to occur as a result of changes and trends in the society, the preschool readiness program should focus on incorporating educators equipped with knowledge, practices and skills necessary for preparing children for entry into school (Brown, 2013). These educators should also possess an in-depth understanding of child development as well as preschool issues. Additionally, the program should possess the ability of providing quality educational experiences for all children regardless of their background or disadvantages (Brown, 2013). The achievement of these factors will necessitate engaging children from varying backgrounds and abilities in the preschool program as well as connect with a diverse array of families.  </a:t>
            </a:r>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3F8A365-F0EE-437A-A9C5-AC912357C64C}" type="slidenum">
              <a:rPr lang="en-US" smtClean="0"/>
              <a:t>5</a:t>
            </a:fld>
            <a:endParaRPr lang="en-US" dirty="0"/>
          </a:p>
        </p:txBody>
      </p:sp>
    </p:spTree>
    <p:extLst>
      <p:ext uri="{BB962C8B-B14F-4D97-AF65-F5344CB8AC3E}">
        <p14:creationId xmlns:p14="http://schemas.microsoft.com/office/powerpoint/2010/main" val="2833345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achievement</a:t>
            </a:r>
            <a:r>
              <a:rPr lang="en-US" baseline="0" dirty="0" smtClean="0"/>
              <a:t> of desired goals in the application of the preschool program necessitates the adoption of a strategy that incorporates factors such as parental involvement, health and family services (Herman, 2012). However, the incorporation of these factors would require changes in social trends of the people within a community with the aim of attaining effects such as improvement in academic achievement, cognitive and development skills (Herman, 2012). Moreover, if adverse social trends would  change, preschool programs would facilitate the reduction of incidents such as mental illness, incarceration of young people and improvement in their welfare in future.  </a:t>
            </a:r>
            <a:endParaRPr lang="en-US" dirty="0"/>
          </a:p>
        </p:txBody>
      </p:sp>
      <p:sp>
        <p:nvSpPr>
          <p:cNvPr id="4" name="Slide Number Placeholder 3"/>
          <p:cNvSpPr>
            <a:spLocks noGrp="1"/>
          </p:cNvSpPr>
          <p:nvPr>
            <p:ph type="sldNum" sz="quarter" idx="10"/>
          </p:nvPr>
        </p:nvSpPr>
        <p:spPr/>
        <p:txBody>
          <a:bodyPr/>
          <a:lstStyle/>
          <a:p>
            <a:fld id="{93F8A365-F0EE-437A-A9C5-AC912357C64C}" type="slidenum">
              <a:rPr lang="en-US" smtClean="0"/>
              <a:t>6</a:t>
            </a:fld>
            <a:endParaRPr lang="en-US" dirty="0"/>
          </a:p>
        </p:txBody>
      </p:sp>
    </p:spTree>
    <p:extLst>
      <p:ext uri="{BB962C8B-B14F-4D97-AF65-F5344CB8AC3E}">
        <p14:creationId xmlns:p14="http://schemas.microsoft.com/office/powerpoint/2010/main" val="17745782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AFA6D9A-FF80-4056-8BBD-1CDFDC06FDAB}" type="datetimeFigureOut">
              <a:rPr lang="en-US" smtClean="0"/>
              <a:t>1/22/2018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EBAAE71-2B73-44A1-8B26-B771775FBA3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AFA6D9A-FF80-4056-8BBD-1CDFDC06FDAB}" type="datetimeFigureOut">
              <a:rPr lang="en-US" smtClean="0"/>
              <a:t>1/22/2018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EBAAE71-2B73-44A1-8B26-B771775FBA37}"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AFA6D9A-FF80-4056-8BBD-1CDFDC06FDAB}" type="datetimeFigureOut">
              <a:rPr lang="en-US" smtClean="0"/>
              <a:t>1/22/2018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EBAAE71-2B73-44A1-8B26-B771775FBA37}"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AFA6D9A-FF80-4056-8BBD-1CDFDC06FDAB}" type="datetimeFigureOut">
              <a:rPr lang="en-US" smtClean="0"/>
              <a:t>1/22/2018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EBAAE71-2B73-44A1-8B26-B771775FBA37}"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AFA6D9A-FF80-4056-8BBD-1CDFDC06FDAB}" type="datetimeFigureOut">
              <a:rPr lang="en-US" smtClean="0"/>
              <a:t>1/22/2018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1EBAAE71-2B73-44A1-8B26-B771775FBA37}"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AFA6D9A-FF80-4056-8BBD-1CDFDC06FDAB}" type="datetimeFigureOut">
              <a:rPr lang="en-US" smtClean="0"/>
              <a:t>1/22/2018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1EBAAE71-2B73-44A1-8B26-B771775FBA37}"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AFA6D9A-FF80-4056-8BBD-1CDFDC06FDAB}" type="datetimeFigureOut">
              <a:rPr lang="en-US" smtClean="0"/>
              <a:t>1/22/2018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1EBAAE71-2B73-44A1-8B26-B771775FBA3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AFA6D9A-FF80-4056-8BBD-1CDFDC06FDAB}" type="datetimeFigureOut">
              <a:rPr lang="en-US" smtClean="0"/>
              <a:t>1/22/2018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EBAAE71-2B73-44A1-8B26-B771775FBA37}"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AFA6D9A-FF80-4056-8BBD-1CDFDC06FDAB}" type="datetimeFigureOut">
              <a:rPr lang="en-US" smtClean="0"/>
              <a:t>1/22/2018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EBAAE71-2B73-44A1-8B26-B771775FBA37}"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AFA6D9A-FF80-4056-8BBD-1CDFDC06FDAB}" type="datetimeFigureOut">
              <a:rPr lang="en-US" smtClean="0"/>
              <a:t>1/22/2018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EBAAE71-2B73-44A1-8B26-B771775FBA3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AFA6D9A-FF80-4056-8BBD-1CDFDC06FDAB}" type="datetimeFigureOut">
              <a:rPr lang="en-US" smtClean="0"/>
              <a:t>1/22/2018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EBAAE71-2B73-44A1-8B26-B771775FBA3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AFA6D9A-FF80-4056-8BBD-1CDFDC06FDAB}" type="datetimeFigureOut">
              <a:rPr lang="en-US" smtClean="0"/>
              <a:t>1/22/2018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EBAAE71-2B73-44A1-8B26-B771775FBA3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smtClean="0">
                <a:latin typeface="Times New Roman" pitchFamily="18" charset="0"/>
                <a:cs typeface="Times New Roman" pitchFamily="18" charset="0"/>
              </a:rPr>
              <a:t>Future Forecast Analysis and Presentation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pPr algn="ctr"/>
            <a:r>
              <a:rPr lang="en-US" sz="4800" dirty="0" smtClean="0">
                <a:latin typeface="Times New Roman" pitchFamily="18" charset="0"/>
                <a:cs typeface="Times New Roman" pitchFamily="18" charset="0"/>
              </a:rPr>
              <a:t>Name </a:t>
            </a:r>
          </a:p>
          <a:p>
            <a:pPr algn="ctr"/>
            <a:r>
              <a:rPr lang="en-US" sz="4800" dirty="0" smtClean="0">
                <a:latin typeface="Times New Roman" pitchFamily="18" charset="0"/>
                <a:cs typeface="Times New Roman" pitchFamily="18" charset="0"/>
              </a:rPr>
              <a:t>Institutional Affiliation </a:t>
            </a:r>
            <a:endParaRPr lang="en-US" sz="4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Effects of a policy and program  for children and families (preschool readiness/preschool program)</a:t>
            </a:r>
            <a:endParaRPr lang="en-US" dirty="0"/>
          </a:p>
        </p:txBody>
      </p:sp>
      <p:sp>
        <p:nvSpPr>
          <p:cNvPr id="3" name="Title 2"/>
          <p:cNvSpPr>
            <a:spLocks noGrp="1"/>
          </p:cNvSpPr>
          <p:nvPr>
            <p:ph type="title"/>
          </p:nvPr>
        </p:nvSpPr>
        <p:spPr/>
        <p:txBody>
          <a:bodyPr/>
          <a:lstStyle/>
          <a:p>
            <a:r>
              <a:rPr lang="en-US" sz="4400" dirty="0" smtClean="0">
                <a:latin typeface="Times New Roman" pitchFamily="18" charset="0"/>
                <a:cs typeface="Times New Roman" pitchFamily="18" charset="0"/>
              </a:rPr>
              <a:t>Introduction</a:t>
            </a:r>
            <a:r>
              <a:rPr lang="en-US" dirty="0" smtClean="0"/>
              <a: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686800" cy="5376672"/>
          </a:xfrm>
        </p:spPr>
        <p:txBody>
          <a:bodyPr>
            <a:normAutofit/>
          </a:bodyPr>
          <a:lstStyle/>
          <a:p>
            <a:r>
              <a:rPr lang="en-US" sz="4400" dirty="0" smtClean="0">
                <a:latin typeface="Times New Roman" pitchFamily="18" charset="0"/>
                <a:cs typeface="Times New Roman" pitchFamily="18" charset="0"/>
              </a:rPr>
              <a:t>Subject- research indicates that the acquisition of skills in reading and writing at </a:t>
            </a:r>
          </a:p>
          <a:p>
            <a:r>
              <a:rPr lang="en-US" sz="4400" dirty="0" smtClean="0">
                <a:latin typeface="Times New Roman" pitchFamily="18" charset="0"/>
                <a:cs typeface="Times New Roman" pitchFamily="18" charset="0"/>
              </a:rPr>
              <a:t>Families’ Socioeconomic status,  education, wealth, source of income and income. That focus</a:t>
            </a:r>
            <a:endParaRPr lang="en-US" sz="44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Factors to Consider</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4800" dirty="0" smtClean="0">
                <a:latin typeface="Times New Roman" pitchFamily="18" charset="0"/>
                <a:cs typeface="Times New Roman" pitchFamily="18" charset="0"/>
              </a:rPr>
              <a:t>Deterioration in children’s vocabulary</a:t>
            </a:r>
          </a:p>
          <a:p>
            <a:r>
              <a:rPr lang="en-US" sz="4800" dirty="0" smtClean="0">
                <a:latin typeface="Times New Roman" pitchFamily="18" charset="0"/>
                <a:cs typeface="Times New Roman" pitchFamily="18" charset="0"/>
              </a:rPr>
              <a:t>Interference with the cognitive development of the future</a:t>
            </a:r>
            <a:r>
              <a:rPr lang="en-US" sz="4400" dirty="0" smtClean="0">
                <a:latin typeface="Times New Roman" pitchFamily="18" charset="0"/>
                <a:cs typeface="Times New Roman" pitchFamily="18" charset="0"/>
              </a:rPr>
              <a:t>.</a:t>
            </a:r>
          </a:p>
          <a:p>
            <a:endParaRPr lang="en-US" dirty="0"/>
          </a:p>
        </p:txBody>
      </p:sp>
      <p:sp>
        <p:nvSpPr>
          <p:cNvPr id="3" name="Title 2"/>
          <p:cNvSpPr>
            <a:spLocks noGrp="1"/>
          </p:cNvSpPr>
          <p:nvPr>
            <p:ph type="title"/>
          </p:nvPr>
        </p:nvSpPr>
        <p:spPr/>
        <p:txBody>
          <a:bodyPr>
            <a:noAutofit/>
          </a:bodyPr>
          <a:lstStyle/>
          <a:p>
            <a:r>
              <a:rPr lang="en-US" sz="4400" dirty="0" smtClean="0">
                <a:latin typeface="Times New Roman" pitchFamily="18" charset="0"/>
                <a:cs typeface="Times New Roman" pitchFamily="18" charset="0"/>
              </a:rPr>
              <a:t>Future Impacts caused by trends in society </a:t>
            </a:r>
            <a:endParaRPr lang="en-US" sz="4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38400"/>
            <a:ext cx="8229600" cy="3568891"/>
          </a:xfrm>
        </p:spPr>
        <p:txBody>
          <a:bodyPr>
            <a:normAutofit lnSpcReduction="10000"/>
          </a:bodyPr>
          <a:lstStyle/>
          <a:p>
            <a:r>
              <a:rPr lang="en-US" sz="4800" dirty="0" smtClean="0">
                <a:latin typeface="Times New Roman" pitchFamily="18" charset="0"/>
                <a:cs typeface="Times New Roman" pitchFamily="18" charset="0"/>
              </a:rPr>
              <a:t>Qualified educators</a:t>
            </a:r>
          </a:p>
          <a:p>
            <a:r>
              <a:rPr lang="en-US" sz="4800" dirty="0" smtClean="0">
                <a:latin typeface="Times New Roman" pitchFamily="18" charset="0"/>
                <a:cs typeface="Times New Roman" pitchFamily="18" charset="0"/>
              </a:rPr>
              <a:t>Engage children from varying backgrounds and abilities</a:t>
            </a:r>
          </a:p>
          <a:p>
            <a:r>
              <a:rPr lang="en-US" sz="4800" dirty="0" smtClean="0">
                <a:latin typeface="Times New Roman" pitchFamily="18" charset="0"/>
                <a:cs typeface="Times New Roman" pitchFamily="18" charset="0"/>
              </a:rPr>
              <a:t>Connect with a diverse array of families</a:t>
            </a:r>
          </a:p>
          <a:p>
            <a:endParaRPr lang="en-US" sz="4800" dirty="0"/>
          </a:p>
        </p:txBody>
      </p:sp>
      <p:sp>
        <p:nvSpPr>
          <p:cNvPr id="3" name="Title 2"/>
          <p:cNvSpPr>
            <a:spLocks noGrp="1"/>
          </p:cNvSpPr>
          <p:nvPr>
            <p:ph type="title"/>
          </p:nvPr>
        </p:nvSpPr>
        <p:spPr>
          <a:xfrm>
            <a:off x="457200" y="0"/>
            <a:ext cx="8229600" cy="2667000"/>
          </a:xfrm>
        </p:spPr>
        <p:txBody>
          <a:bodyPr>
            <a:normAutofit/>
          </a:bodyPr>
          <a:lstStyle/>
          <a:p>
            <a:r>
              <a:rPr lang="en-US" dirty="0" smtClean="0">
                <a:latin typeface="Times New Roman" pitchFamily="18" charset="0"/>
                <a:cs typeface="Times New Roman" pitchFamily="18" charset="0"/>
              </a:rPr>
              <a:t>Policy Analysis to address the future forecast that may affect this policy</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4400" dirty="0" smtClean="0">
                <a:latin typeface="Times New Roman" pitchFamily="18" charset="0"/>
                <a:cs typeface="Times New Roman" pitchFamily="18" charset="0"/>
              </a:rPr>
              <a:t>Improved cognitive and development skills</a:t>
            </a:r>
          </a:p>
          <a:p>
            <a:r>
              <a:rPr lang="en-US" sz="4400" dirty="0" smtClean="0">
                <a:latin typeface="Times New Roman" pitchFamily="18" charset="0"/>
                <a:cs typeface="Times New Roman" pitchFamily="18" charset="0"/>
              </a:rPr>
              <a:t>Improved mental health </a:t>
            </a:r>
          </a:p>
          <a:p>
            <a:r>
              <a:rPr lang="en-US" sz="4400" dirty="0" smtClean="0">
                <a:latin typeface="Times New Roman" pitchFamily="18" charset="0"/>
                <a:cs typeface="Times New Roman" pitchFamily="18" charset="0"/>
              </a:rPr>
              <a:t>Reduction in instances of delinquent behavior, arrests, obesity</a:t>
            </a:r>
          </a:p>
          <a:p>
            <a:r>
              <a:rPr lang="en-US" sz="4400" dirty="0" smtClean="0">
                <a:latin typeface="Times New Roman" pitchFamily="18" charset="0"/>
                <a:cs typeface="Times New Roman" pitchFamily="18" charset="0"/>
              </a:rPr>
              <a:t>Increase in the achievement of academic goals </a:t>
            </a:r>
            <a:endParaRPr lang="en-US" sz="44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How changes in Social trends may impact the policy</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buNone/>
            </a:pPr>
            <a:endParaRPr lang="en-US" dirty="0" smtClean="0"/>
          </a:p>
          <a:p>
            <a:pPr>
              <a:buNone/>
            </a:pPr>
            <a:r>
              <a:rPr lang="en-US" sz="3200" dirty="0" smtClean="0">
                <a:latin typeface="Times New Roman" pitchFamily="18" charset="0"/>
                <a:cs typeface="Times New Roman" pitchFamily="18" charset="0"/>
              </a:rPr>
              <a:t>Brown, A. L. (2013). The impact of early intervention on the school readiness of children born to teenage mothers. </a:t>
            </a:r>
            <a:r>
              <a:rPr lang="en-US" sz="3200" i="1" dirty="0" smtClean="0">
                <a:latin typeface="Times New Roman" pitchFamily="18" charset="0"/>
                <a:cs typeface="Times New Roman" pitchFamily="18" charset="0"/>
              </a:rPr>
              <a:t>Journal of Early Childhood Research</a:t>
            </a:r>
            <a:r>
              <a:rPr lang="en-US" sz="3200" dirty="0" smtClean="0">
                <a:latin typeface="Times New Roman" pitchFamily="18" charset="0"/>
                <a:cs typeface="Times New Roman" pitchFamily="18" charset="0"/>
              </a:rPr>
              <a:t>, </a:t>
            </a:r>
            <a:r>
              <a:rPr lang="en-US" sz="3200" i="1" dirty="0" smtClean="0">
                <a:latin typeface="Times New Roman" pitchFamily="18" charset="0"/>
                <a:cs typeface="Times New Roman" pitchFamily="18" charset="0"/>
              </a:rPr>
              <a:t>13</a:t>
            </a:r>
            <a:r>
              <a:rPr lang="en-US" sz="3200" dirty="0" smtClean="0">
                <a:latin typeface="Times New Roman" pitchFamily="18" charset="0"/>
                <a:cs typeface="Times New Roman" pitchFamily="18" charset="0"/>
              </a:rPr>
              <a:t>(2), 181-195. doi:10.1177/1476718x13479048</a:t>
            </a:r>
          </a:p>
          <a:p>
            <a:pPr>
              <a:buNone/>
            </a:pPr>
            <a:r>
              <a:rPr lang="en-US" sz="3200" dirty="0" smtClean="0">
                <a:latin typeface="Times New Roman" pitchFamily="18" charset="0"/>
                <a:cs typeface="Times New Roman" pitchFamily="18" charset="0"/>
              </a:rPr>
              <a:t>Herman-Smith, R. (2012). Do Preschool Programs Affect Social Disadvantage? What Social Workers Should Know. </a:t>
            </a:r>
            <a:r>
              <a:rPr lang="en-US" sz="3200" i="1" dirty="0" smtClean="0">
                <a:latin typeface="Times New Roman" pitchFamily="18" charset="0"/>
                <a:cs typeface="Times New Roman" pitchFamily="18" charset="0"/>
              </a:rPr>
              <a:t>Social Work</a:t>
            </a:r>
            <a:r>
              <a:rPr lang="en-US" sz="3200" dirty="0" smtClean="0">
                <a:latin typeface="Times New Roman" pitchFamily="18" charset="0"/>
                <a:cs typeface="Times New Roman" pitchFamily="18" charset="0"/>
              </a:rPr>
              <a:t>, </a:t>
            </a:r>
            <a:r>
              <a:rPr lang="en-US" sz="3200" i="1" dirty="0" smtClean="0">
                <a:latin typeface="Times New Roman" pitchFamily="18" charset="0"/>
                <a:cs typeface="Times New Roman" pitchFamily="18" charset="0"/>
              </a:rPr>
              <a:t>58</a:t>
            </a:r>
            <a:r>
              <a:rPr lang="en-US" sz="3200" dirty="0" smtClean="0">
                <a:latin typeface="Times New Roman" pitchFamily="18" charset="0"/>
                <a:cs typeface="Times New Roman" pitchFamily="18" charset="0"/>
              </a:rPr>
              <a:t>(1), 65-73. doi:10.1093/sw/sws049</a:t>
            </a:r>
          </a:p>
          <a:p>
            <a:pPr>
              <a:buNone/>
            </a:pPr>
            <a:r>
              <a:rPr lang="en-US" sz="3200" dirty="0" smtClean="0">
                <a:latin typeface="Times New Roman" pitchFamily="18" charset="0"/>
                <a:cs typeface="Times New Roman" pitchFamily="18" charset="0"/>
              </a:rPr>
              <a:t>Rosemary, K. C. (2017). </a:t>
            </a:r>
            <a:r>
              <a:rPr lang="en-US" sz="3200" i="1" dirty="0" smtClean="0">
                <a:latin typeface="Times New Roman" pitchFamily="18" charset="0"/>
                <a:cs typeface="Times New Roman" pitchFamily="18" charset="0"/>
              </a:rPr>
              <a:t>Social Policy for Effective Practice: A Strengths Approach</a:t>
            </a:r>
            <a:r>
              <a:rPr lang="en-US" sz="3200" dirty="0" smtClean="0">
                <a:latin typeface="Times New Roman" pitchFamily="18" charset="0"/>
                <a:cs typeface="Times New Roman" pitchFamily="18" charset="0"/>
              </a:rPr>
              <a:t>. Routledge.</a:t>
            </a:r>
          </a:p>
          <a:p>
            <a:endParaRPr lang="en-US" dirty="0"/>
          </a:p>
        </p:txBody>
      </p:sp>
      <p:sp>
        <p:nvSpPr>
          <p:cNvPr id="3" name="Title 2"/>
          <p:cNvSpPr>
            <a:spLocks noGrp="1"/>
          </p:cNvSpPr>
          <p:nvPr>
            <p:ph type="title"/>
          </p:nvPr>
        </p:nvSpPr>
        <p:spPr/>
        <p:txBody>
          <a:bodyPr/>
          <a:lstStyle/>
          <a:p>
            <a:pPr algn="ctr"/>
            <a:r>
              <a:rPr lang="en-US" dirty="0" smtClean="0">
                <a:latin typeface="Times New Roman" pitchFamily="18" charset="0"/>
                <a:cs typeface="Times New Roman" pitchFamily="18" charset="0"/>
              </a:rPr>
              <a:t>References</a:t>
            </a:r>
            <a:r>
              <a:rPr lang="en-US" dirty="0" smtClean="0"/>
              <a:t>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0</TotalTime>
  <Words>794</Words>
  <Application>Microsoft Office PowerPoint</Application>
  <PresentationFormat>On-screen Show (4:3)</PresentationFormat>
  <Paragraphs>35</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vt:lpstr>
      <vt:lpstr>Lucida Sans Unicode</vt:lpstr>
      <vt:lpstr>Times New Roman</vt:lpstr>
      <vt:lpstr>Verdana</vt:lpstr>
      <vt:lpstr>Wingdings 2</vt:lpstr>
      <vt:lpstr>Wingdings 3</vt:lpstr>
      <vt:lpstr>Concourse</vt:lpstr>
      <vt:lpstr>Future Forecast Analysis and Presentation </vt:lpstr>
      <vt:lpstr>Introduction </vt:lpstr>
      <vt:lpstr>Factors to Consider</vt:lpstr>
      <vt:lpstr>Future Impacts caused by trends in society </vt:lpstr>
      <vt:lpstr>Policy Analysis to address the future forecast that may affect this policy</vt:lpstr>
      <vt:lpstr>How changes in Social trends may impact the policy</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2018-01-22T20:56:00Z</dcterms:created>
  <dcterms:modified xsi:type="dcterms:W3CDTF">2018-01-22T20:56:05Z</dcterms:modified>
</cp:coreProperties>
</file>